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70" r:id="rId12"/>
    <p:sldId id="268" r:id="rId13"/>
    <p:sldId id="269" r:id="rId14"/>
    <p:sldId id="258" r:id="rId15"/>
  </p:sldIdLst>
  <p:sldSz cx="9906000" cy="6858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>
        <p:scale>
          <a:sx n="106" d="100"/>
          <a:sy n="106" d="100"/>
        </p:scale>
        <p:origin x="3108" y="13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3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64292-8F06-4935-8215-D1B757E44454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B45FE-7328-49B6-AB81-944D53A9EA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0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B45FE-7328-49B6-AB81-944D53A9EA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46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19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63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3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7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40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40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19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02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rgbClr val="FF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19D7-0BE1-4020-A917-164EF758A4EE}" type="datetimeFigureOut">
              <a:rPr lang="ru-RU" smtClean="0"/>
              <a:t>05.10.2022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68B1-6DE5-4D74-AE81-ABE3389132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385637"/>
            <a:ext cx="9906000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6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6600" dirty="0">
                <a:solidFill>
                  <a:schemeClr val="bg1"/>
                </a:solidFill>
                <a:latin typeface="Myriad Pro"/>
              </a:rPr>
            </a:br>
            <a:r>
              <a:rPr lang="ru-RU" sz="6600" dirty="0">
                <a:solidFill>
                  <a:schemeClr val="bg1"/>
                </a:solidFill>
                <a:latin typeface="Myriad Pro"/>
              </a:rPr>
              <a:t>ООП</a:t>
            </a:r>
          </a:p>
          <a:p>
            <a:pPr algn="ctr">
              <a:lnSpc>
                <a:spcPct val="90000"/>
              </a:lnSpc>
            </a:pPr>
            <a:endParaRPr lang="ru-RU" baseline="30000" dirty="0">
              <a:latin typeface="Myriad Pro Light" panose="020B04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28106"/>
            <a:ext cx="9906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baseline="30000" dirty="0">
                <a:solidFill>
                  <a:schemeClr val="bg1"/>
                </a:solidFill>
                <a:latin typeface="Myriad Pro Light" panose="020B0403030403020204" pitchFamily="34" charset="0"/>
              </a:rPr>
              <a:t>Выполнили: обучающиеся группы ИС</a:t>
            </a:r>
            <a:r>
              <a:rPr lang="en-US" sz="2400" baseline="30000" dirty="0">
                <a:solidFill>
                  <a:schemeClr val="bg1"/>
                </a:solidFill>
                <a:latin typeface="Myriad Pro Light" panose="020B0403030403020204" pitchFamily="34" charset="0"/>
              </a:rPr>
              <a:t>/</a:t>
            </a:r>
            <a:r>
              <a:rPr lang="ru-RU" sz="2400" baseline="30000" dirty="0">
                <a:solidFill>
                  <a:schemeClr val="bg1"/>
                </a:solidFill>
                <a:latin typeface="Myriad Pro Light" panose="020B0403030403020204" pitchFamily="34" charset="0"/>
              </a:rPr>
              <a:t>б-20-2-о</a:t>
            </a:r>
          </a:p>
          <a:p>
            <a:pPr algn="ctr"/>
            <a:r>
              <a:rPr lang="ru-RU" sz="2400" baseline="30000" dirty="0">
                <a:solidFill>
                  <a:schemeClr val="bg1"/>
                </a:solidFill>
                <a:latin typeface="Myriad Pro Light" panose="020B0403030403020204" pitchFamily="34" charset="0"/>
              </a:rPr>
              <a:t>Семко Владислав Викторович</a:t>
            </a:r>
          </a:p>
          <a:p>
            <a:pPr algn="ctr"/>
            <a:r>
              <a:rPr lang="ru-RU" sz="2400" baseline="30000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Хроменко</a:t>
            </a:r>
            <a:r>
              <a:rPr lang="ru-RU" sz="2400" baseline="30000" dirty="0">
                <a:solidFill>
                  <a:schemeClr val="bg1"/>
                </a:solidFill>
                <a:latin typeface="Myriad Pro Light" panose="020B0403030403020204" pitchFamily="34" charset="0"/>
              </a:rPr>
              <a:t> Данил Алексеевич</a:t>
            </a:r>
            <a:endParaRPr lang="ru-RU" sz="2400" baseline="30000" dirty="0">
              <a:latin typeface="Myriad Pro Light" panose="020B0403030403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5" y="1031592"/>
            <a:ext cx="2119130" cy="5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450218"/>
            <a:ext cx="8543925" cy="792569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Внешний вид файла с результатами моделирования часть </a:t>
            </a:r>
            <a:r>
              <a:rPr lang="en-US" dirty="0"/>
              <a:t>I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7D1C42-2455-C777-FBCB-BF836C526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55" y="2936149"/>
            <a:ext cx="7857890" cy="27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6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450218"/>
            <a:ext cx="8543925" cy="792569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Внешний вид файла с результатами моделирования часть </a:t>
            </a:r>
            <a:r>
              <a:rPr lang="en-US" dirty="0"/>
              <a:t>II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9A82C3-760B-9FCA-5D7F-6A71986C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05" y="2550939"/>
            <a:ext cx="5457989" cy="41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1450218"/>
            <a:ext cx="8543925" cy="792569"/>
          </a:xfrm>
        </p:spPr>
        <p:txBody>
          <a:bodyPr/>
          <a:lstStyle/>
          <a:p>
            <a:r>
              <a:rPr lang="ru-RU" dirty="0"/>
              <a:t>Внешний вид окна программы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688FB0-62B4-191F-5099-B33851C44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5" y="2720661"/>
            <a:ext cx="4095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6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450218"/>
            <a:ext cx="8543925" cy="792569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30BB269-02ED-0394-9423-087A00F8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443305"/>
            <a:ext cx="8543925" cy="404336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2600" dirty="0"/>
              <a:t>В ходе выполнения данного курсового проекта были:</a:t>
            </a:r>
          </a:p>
          <a:p>
            <a:pPr algn="just"/>
            <a:r>
              <a:rPr lang="ru-RU" sz="2600" dirty="0"/>
              <a:t>проведено абстрагирование, разработаны классы и их иерархии;</a:t>
            </a:r>
          </a:p>
          <a:p>
            <a:pPr algn="just"/>
            <a:r>
              <a:rPr lang="ru-RU" sz="2600" dirty="0"/>
              <a:t>написан код программы на языке программирования </a:t>
            </a:r>
            <a:r>
              <a:rPr lang="en-US" sz="2600" dirty="0"/>
              <a:t>C</a:t>
            </a:r>
            <a:r>
              <a:rPr lang="ru-RU" sz="2600" dirty="0"/>
              <a:t>++;</a:t>
            </a:r>
          </a:p>
          <a:p>
            <a:pPr algn="just"/>
            <a:r>
              <a:rPr lang="ru-RU" sz="2600" dirty="0"/>
              <a:t>получены практические навыки работы в среде </a:t>
            </a:r>
            <a:r>
              <a:rPr lang="en-US" sz="2600" dirty="0"/>
              <a:t>Visual Studio</a:t>
            </a:r>
            <a:r>
              <a:rPr lang="ru-RU" sz="2600" dirty="0"/>
              <a:t> 2022 </a:t>
            </a:r>
            <a:r>
              <a:rPr lang="en-US" sz="2600" dirty="0"/>
              <a:t>Community</a:t>
            </a:r>
            <a:r>
              <a:rPr lang="ru-RU" sz="2600" dirty="0"/>
              <a:t>;</a:t>
            </a:r>
          </a:p>
          <a:p>
            <a:pPr algn="just"/>
            <a:r>
              <a:rPr lang="ru-RU" sz="2600" dirty="0"/>
              <a:t>реализованы все основные концепции ООП (инкапсуляция, наследование и полиморфизм), а также использованы некоторые паттерны проектирования (стратегия, </a:t>
            </a:r>
            <a:r>
              <a:rPr lang="ru-RU" sz="2600" dirty="0" err="1"/>
              <a:t>билдер</a:t>
            </a:r>
            <a:r>
              <a:rPr lang="ru-RU" sz="2600" dirty="0"/>
              <a:t>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32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01556"/>
            <a:ext cx="9906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ru-RU" baseline="30000" dirty="0">
              <a:latin typeface="Myriad Pro Light" panose="020B04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493230"/>
            <a:ext cx="9906000" cy="1920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6600" dirty="0">
                <a:solidFill>
                  <a:schemeClr val="bg1"/>
                </a:solidFill>
                <a:latin typeface="Myriad Pro"/>
              </a:rPr>
              <a:t>СПАСИБО </a:t>
            </a:r>
            <a:br>
              <a:rPr lang="ru-RU" sz="6600" dirty="0">
                <a:solidFill>
                  <a:schemeClr val="bg1"/>
                </a:solidFill>
                <a:latin typeface="Myriad Pro"/>
              </a:rPr>
            </a:br>
            <a:r>
              <a:rPr lang="ru-RU" sz="6600" dirty="0">
                <a:solidFill>
                  <a:schemeClr val="bg1"/>
                </a:solidFill>
                <a:latin typeface="Myriad Pro"/>
              </a:rPr>
              <a:t>ЗА ВНИМАНИЕ</a:t>
            </a:r>
            <a:endParaRPr lang="ru-RU" sz="66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53079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387324"/>
            <a:ext cx="8543925" cy="792569"/>
          </a:xfrm>
        </p:spPr>
        <p:txBody>
          <a:bodyPr/>
          <a:lstStyle/>
          <a:p>
            <a:r>
              <a:rPr lang="ru-RU" dirty="0"/>
              <a:t>Постановка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30BB269-02ED-0394-9423-087A00F8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2306086"/>
            <a:ext cx="8543925" cy="404336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dirty="0"/>
              <a:t>По маршруту движется не более N МТ. Каждое МТ имеет 18 посадочных мест. Водители МТ не нарушают правила дорожного движения (ПДД) и не берут дополнительных пассажиров. На маршруте имеется L остановок, на каждой из которых случайным образом генерируется некоторое количество пассажиров. Количество пассажиров, скопившихся на остановке, пропорционально времени ожидания.</a:t>
            </a:r>
          </a:p>
          <a:p>
            <a:pPr marL="0" indent="0" algn="just">
              <a:buNone/>
            </a:pPr>
            <a:r>
              <a:rPr lang="ru-RU" dirty="0"/>
              <a:t>Для каждого пассажира случайным образом генерируется число остановок P, которое он хочет проехать P &lt;= 2*L/3. Время посадки/высадки 1 пассажира занимает 7 секунд. Время стоянки на остановке, если есть свободные места, 10 секунд, в противном случае МТ не останавливается.</a:t>
            </a:r>
          </a:p>
          <a:p>
            <a:pPr marL="0" indent="0" algn="just">
              <a:buNone/>
            </a:pPr>
            <a:r>
              <a:rPr lang="ru-RU" dirty="0"/>
              <a:t>МТ движется по маршруту со средней скоростью 40 км/ч (скорость с учетом светофоров, пробок и т.п.). Расстояние между всеми остановками заранее известно.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740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30BB269-02ED-0394-9423-087A00F8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2443305"/>
            <a:ext cx="8543925" cy="40433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/>
              <a:t>Требуется промоделировать работу системы в течение задаваемого количества времени, определить следующие характеристики:</a:t>
            </a:r>
          </a:p>
          <a:p>
            <a:pPr algn="just"/>
            <a:r>
              <a:rPr lang="ru-RU" sz="2200" dirty="0"/>
              <a:t>процент занятости всех МТ на маршруте;</a:t>
            </a:r>
          </a:p>
          <a:p>
            <a:pPr algn="just"/>
            <a:r>
              <a:rPr lang="ru-RU" sz="2200" dirty="0"/>
              <a:t>среднее число пропускаемых МТ остановок за 1 прохождение маршрута;</a:t>
            </a:r>
          </a:p>
          <a:p>
            <a:pPr algn="just"/>
            <a:r>
              <a:rPr lang="ru-RU" sz="2200" dirty="0"/>
              <a:t>среднюю загруженность МТ;</a:t>
            </a:r>
          </a:p>
          <a:p>
            <a:pPr algn="just"/>
            <a:r>
              <a:rPr lang="ru-RU" sz="2200" dirty="0"/>
              <a:t>среднее время проезда пассажира.</a:t>
            </a:r>
          </a:p>
          <a:p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0328AE3-B994-D3E7-53E0-70DBB3138D43}"/>
              </a:ext>
            </a:extLst>
          </p:cNvPr>
          <p:cNvSpPr txBox="1">
            <a:spLocks/>
          </p:cNvSpPr>
          <p:nvPr/>
        </p:nvSpPr>
        <p:spPr>
          <a:xfrm>
            <a:off x="681037" y="1390134"/>
            <a:ext cx="8543925" cy="792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Постановка задачи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22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1500864"/>
            <a:ext cx="8543925" cy="792569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языка программирования</a:t>
            </a:r>
            <a:br>
              <a:rPr lang="ru-RU" dirty="0"/>
            </a:br>
            <a:r>
              <a:rPr lang="ru-RU" dirty="0"/>
              <a:t>и среды разработки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9CBD55-446A-9017-7EBE-95B2599DD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04" y="2618468"/>
            <a:ext cx="5092304" cy="339486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613DF0-B989-304E-EF3C-0846590CF6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04" y="3137971"/>
            <a:ext cx="4733925" cy="23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249631"/>
            <a:ext cx="8543925" cy="792569"/>
          </a:xfrm>
        </p:spPr>
        <p:txBody>
          <a:bodyPr/>
          <a:lstStyle/>
          <a:p>
            <a:r>
              <a:rPr lang="ru-RU" dirty="0"/>
              <a:t>Основные объекты системы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30BB269-02ED-0394-9423-087A00F8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2162299"/>
            <a:ext cx="8543925" cy="4043363"/>
          </a:xfrm>
        </p:spPr>
        <p:txBody>
          <a:bodyPr>
            <a:normAutofit/>
          </a:bodyPr>
          <a:lstStyle/>
          <a:p>
            <a:r>
              <a:rPr lang="ru-RU" dirty="0"/>
              <a:t>маршрут</a:t>
            </a:r>
          </a:p>
          <a:p>
            <a:r>
              <a:rPr lang="ru-RU" dirty="0"/>
              <a:t>пассажир</a:t>
            </a:r>
          </a:p>
          <a:p>
            <a:r>
              <a:rPr lang="ru-RU" dirty="0"/>
              <a:t>автобусная остановка</a:t>
            </a:r>
          </a:p>
          <a:p>
            <a:r>
              <a:rPr lang="ru-RU" dirty="0"/>
              <a:t>автобус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49E699-DEB5-5FE0-F7FC-BC7139411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683" y="2949409"/>
            <a:ext cx="7094706" cy="37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235281"/>
            <a:ext cx="8543925" cy="792569"/>
          </a:xfrm>
        </p:spPr>
        <p:txBody>
          <a:bodyPr/>
          <a:lstStyle/>
          <a:p>
            <a:r>
              <a:rPr lang="ru-RU" dirty="0"/>
              <a:t>Классы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30BB269-02ED-0394-9423-087A00F8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233187"/>
            <a:ext cx="8543925" cy="40433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Entity</a:t>
            </a:r>
            <a:r>
              <a:rPr lang="ru-RU" dirty="0"/>
              <a:t> (</a:t>
            </a:r>
            <a:r>
              <a:rPr lang="ru-RU" i="1" dirty="0"/>
              <a:t>сущность</a:t>
            </a:r>
            <a:r>
              <a:rPr lang="ru-RU" dirty="0"/>
              <a:t>)</a:t>
            </a:r>
          </a:p>
          <a:p>
            <a:r>
              <a:rPr lang="en-US" dirty="0"/>
              <a:t>Builder</a:t>
            </a:r>
            <a:r>
              <a:rPr lang="ru-RU" dirty="0"/>
              <a:t> (</a:t>
            </a:r>
            <a:r>
              <a:rPr lang="ru-RU" i="1" dirty="0"/>
              <a:t>строитель</a:t>
            </a:r>
            <a:r>
              <a:rPr lang="ru-RU" dirty="0"/>
              <a:t>)</a:t>
            </a:r>
          </a:p>
          <a:p>
            <a:r>
              <a:rPr lang="en-US" dirty="0"/>
              <a:t>Route</a:t>
            </a:r>
            <a:r>
              <a:rPr lang="ru-RU" dirty="0"/>
              <a:t> (</a:t>
            </a:r>
            <a:r>
              <a:rPr lang="ru-RU" i="1" dirty="0"/>
              <a:t>маршрут</a:t>
            </a:r>
            <a:r>
              <a:rPr lang="ru-RU" dirty="0"/>
              <a:t>)</a:t>
            </a:r>
          </a:p>
          <a:p>
            <a:r>
              <a:rPr lang="en-US" dirty="0"/>
              <a:t>Passenger</a:t>
            </a:r>
            <a:r>
              <a:rPr lang="ru-RU" dirty="0"/>
              <a:t> (</a:t>
            </a:r>
            <a:r>
              <a:rPr lang="ru-RU" i="1" dirty="0"/>
              <a:t>пассажир</a:t>
            </a:r>
            <a:r>
              <a:rPr lang="ru-RU" dirty="0"/>
              <a:t>)</a:t>
            </a:r>
          </a:p>
          <a:p>
            <a:r>
              <a:rPr lang="en-US" dirty="0" err="1"/>
              <a:t>PassengerBuilder</a:t>
            </a:r>
            <a:r>
              <a:rPr lang="ru-RU" dirty="0"/>
              <a:t> (</a:t>
            </a:r>
            <a:r>
              <a:rPr lang="ru-RU" i="1" dirty="0"/>
              <a:t>конструктор пассажира</a:t>
            </a:r>
            <a:r>
              <a:rPr lang="ru-RU" dirty="0"/>
              <a:t>)</a:t>
            </a:r>
          </a:p>
          <a:p>
            <a:r>
              <a:rPr lang="en-US" dirty="0" err="1"/>
              <a:t>Busstop</a:t>
            </a:r>
            <a:r>
              <a:rPr lang="ru-RU" dirty="0"/>
              <a:t> (</a:t>
            </a:r>
            <a:r>
              <a:rPr lang="ru-RU" i="1" dirty="0"/>
              <a:t>автобусная остановка</a:t>
            </a:r>
            <a:r>
              <a:rPr lang="ru-RU" dirty="0"/>
              <a:t>)</a:t>
            </a:r>
          </a:p>
          <a:p>
            <a:r>
              <a:rPr lang="en-US" dirty="0" err="1"/>
              <a:t>BusstopBuilder</a:t>
            </a:r>
            <a:r>
              <a:rPr lang="ru-RU" dirty="0"/>
              <a:t> (</a:t>
            </a:r>
            <a:r>
              <a:rPr lang="ru-RU" i="1" dirty="0"/>
              <a:t>конструктор остановки</a:t>
            </a:r>
            <a:r>
              <a:rPr lang="ru-RU" dirty="0"/>
              <a:t>)</a:t>
            </a:r>
          </a:p>
          <a:p>
            <a:r>
              <a:rPr lang="en-US" dirty="0"/>
              <a:t>Bus</a:t>
            </a:r>
            <a:r>
              <a:rPr lang="ru-RU" dirty="0"/>
              <a:t> (</a:t>
            </a:r>
            <a:r>
              <a:rPr lang="ru-RU" i="1" dirty="0"/>
              <a:t>автобус</a:t>
            </a:r>
            <a:r>
              <a:rPr lang="ru-RU" dirty="0"/>
              <a:t>)</a:t>
            </a:r>
          </a:p>
          <a:p>
            <a:r>
              <a:rPr lang="en-US" dirty="0" err="1"/>
              <a:t>BusBuilder</a:t>
            </a:r>
            <a:r>
              <a:rPr lang="ru-RU" dirty="0"/>
              <a:t> (</a:t>
            </a:r>
            <a:r>
              <a:rPr lang="ru-RU" i="1" dirty="0"/>
              <a:t>конструктор автобуса</a:t>
            </a:r>
            <a:r>
              <a:rPr lang="ru-RU" dirty="0"/>
              <a:t>)</a:t>
            </a:r>
          </a:p>
          <a:p>
            <a:r>
              <a:rPr lang="en-US" dirty="0" err="1"/>
              <a:t>ExperimentInputData</a:t>
            </a:r>
            <a:r>
              <a:rPr lang="ru-RU" dirty="0"/>
              <a:t> (</a:t>
            </a:r>
            <a:r>
              <a:rPr lang="ru-RU" i="1" dirty="0"/>
              <a:t>исходные данные эксперимента</a:t>
            </a:r>
            <a:r>
              <a:rPr lang="ru-RU" dirty="0"/>
              <a:t>)</a:t>
            </a:r>
          </a:p>
          <a:p>
            <a:r>
              <a:rPr lang="en-US" dirty="0" err="1"/>
              <a:t>ExperimentOutputData</a:t>
            </a:r>
            <a:r>
              <a:rPr lang="ru-RU" dirty="0"/>
              <a:t> (</a:t>
            </a:r>
            <a:r>
              <a:rPr lang="ru-RU" i="1" dirty="0"/>
              <a:t>выходные данные эксперимента</a:t>
            </a:r>
            <a:r>
              <a:rPr lang="ru-RU" dirty="0"/>
              <a:t>)</a:t>
            </a:r>
          </a:p>
          <a:p>
            <a:r>
              <a:rPr lang="en-US" dirty="0" err="1"/>
              <a:t>Statcollector</a:t>
            </a:r>
            <a:r>
              <a:rPr lang="ru-RU" dirty="0"/>
              <a:t> (</a:t>
            </a:r>
            <a:r>
              <a:rPr lang="ru-RU" i="1" dirty="0"/>
              <a:t>сборщик статистики</a:t>
            </a:r>
            <a:r>
              <a:rPr lang="ru-RU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353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412792"/>
            <a:ext cx="8543925" cy="792569"/>
          </a:xfrm>
        </p:spPr>
        <p:txBody>
          <a:bodyPr/>
          <a:lstStyle/>
          <a:p>
            <a:r>
              <a:rPr lang="ru-RU" dirty="0"/>
              <a:t>Информационная модель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76CA3D-774D-E28E-466B-7CE4197C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8622"/>
            <a:ext cx="9906000" cy="57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373432"/>
            <a:ext cx="8543925" cy="792569"/>
          </a:xfrm>
        </p:spPr>
        <p:txBody>
          <a:bodyPr/>
          <a:lstStyle/>
          <a:p>
            <a:r>
              <a:rPr lang="ru-RU" dirty="0"/>
              <a:t>Диаграммы переходов состояний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433331E-2826-A9BA-FF10-000A48E7F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1648" y="3807214"/>
            <a:ext cx="5659774" cy="344114"/>
          </a:xfr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8FEEC6-B898-E22F-FB4A-243DB099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378" y="3016728"/>
            <a:ext cx="4284251" cy="113460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E3CFB760-408B-B45B-6A13-640C0620B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14" y="4395228"/>
            <a:ext cx="46376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9975" algn="l"/>
              </a:tabLst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переходов состояний объекта класса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Passenger</a:t>
            </a:r>
            <a:endParaRPr kumimoji="0" lang="ru-RU" altLang="ru-RU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9975" algn="l"/>
              </a:tabLst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324BE3D-4336-C614-4BF8-5201CDB62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358" y="4379838"/>
            <a:ext cx="42842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9975" algn="l"/>
              </a:tabLst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переходов состояний объекта класса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96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1129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99" y="371332"/>
            <a:ext cx="1584801" cy="435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142" y="320686"/>
            <a:ext cx="55108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ru-RU" sz="1600" dirty="0">
                <a:solidFill>
                  <a:schemeClr val="bg1"/>
                </a:solidFill>
                <a:latin typeface="Myriad Pro"/>
              </a:rPr>
              <a:t>Курсовой проект</a:t>
            </a:r>
            <a:br>
              <a:rPr lang="ru-RU" sz="1600" dirty="0">
                <a:solidFill>
                  <a:schemeClr val="bg1"/>
                </a:solidFill>
                <a:latin typeface="Myriad Pro"/>
              </a:rPr>
            </a:br>
            <a:r>
              <a:rPr lang="ru-RU" sz="1600" dirty="0">
                <a:solidFill>
                  <a:schemeClr val="bg1"/>
                </a:solidFill>
                <a:latin typeface="Myriad Pro"/>
              </a:rPr>
              <a:t>ООП</a:t>
            </a:r>
            <a:endParaRPr lang="ru-RU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>
              <a:lnSpc>
                <a:spcPct val="90000"/>
              </a:lnSpc>
            </a:pPr>
            <a:endParaRPr lang="ru-RU" sz="1200" baseline="30000" dirty="0">
              <a:latin typeface="Myriad Pro Light" panose="020B0403030403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841CA-EAB4-6E0C-ECBC-6BAF3B09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4" y="1450218"/>
            <a:ext cx="8543925" cy="792569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Внешний вид файла с исходными данными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21522F-03E1-8D35-98A6-10D03C269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32" y="2917103"/>
            <a:ext cx="4521328" cy="30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84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433</Words>
  <Application>Microsoft Office PowerPoint</Application>
  <PresentationFormat>Лист A4 (210x297 мм)</PresentationFormat>
  <Paragraphs>61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Myriad Pro</vt:lpstr>
      <vt:lpstr>Myriad Pro Light</vt:lpstr>
      <vt:lpstr>Times New Roman</vt:lpstr>
      <vt:lpstr>Тема Office</vt:lpstr>
      <vt:lpstr>Презентация PowerPoint</vt:lpstr>
      <vt:lpstr>Постановка задачи:</vt:lpstr>
      <vt:lpstr>Презентация PowerPoint</vt:lpstr>
      <vt:lpstr>Выбор языка программирования и среды разработки</vt:lpstr>
      <vt:lpstr>Основные объекты системы</vt:lpstr>
      <vt:lpstr>Классы</vt:lpstr>
      <vt:lpstr>Информационная модель</vt:lpstr>
      <vt:lpstr>Диаграммы переходов состояний</vt:lpstr>
      <vt:lpstr>Внешний вид файла с исходными данными</vt:lpstr>
      <vt:lpstr>Внешний вид файла с результатами моделирования часть I</vt:lpstr>
      <vt:lpstr>Внешний вид файла с результатами моделирования часть II</vt:lpstr>
      <vt:lpstr>Внешний вид окна программы</vt:lpstr>
      <vt:lpstr>Выводы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Федорович Урожай</dc:creator>
  <cp:lastModifiedBy>Danil</cp:lastModifiedBy>
  <cp:revision>20</cp:revision>
  <dcterms:created xsi:type="dcterms:W3CDTF">2016-11-24T06:35:02Z</dcterms:created>
  <dcterms:modified xsi:type="dcterms:W3CDTF">2022-10-05T16:52:35Z</dcterms:modified>
</cp:coreProperties>
</file>